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88D33A-09CD-4595-852F-44063DB4B999}">
  <a:tblStyle styleId="{7C88D33A-09CD-4595-852F-44063DB4B9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414a2ba4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414a2ba4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a1c8e0e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a1c8e0e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a1c8e0e3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a1c8e0e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a1c8e0e3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a1c8e0e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a1c8e0e3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a1c8e0e3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a1c8e0e3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a1c8e0e3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a1c8e0e3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a1c8e0e3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a1c8e0e3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a1c8e0e3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414a2ba4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414a2ba4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a1c8e0e3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a1c8e0e3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414a2ba4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414a2ba4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a1c8e0e3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a1c8e0e3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a1c8e0e3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a1c8e0e3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a1c8e0e3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a1c8e0e3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a1c8e0e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a1c8e0e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a1c8e0e3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a1c8e0e3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414a2ba4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414a2ba4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414a2ba4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414a2ba4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414a2ba4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414a2ba4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414a2ba4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414a2ba4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414a2ba4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414a2ba4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414a2ba4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414a2ba4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414a2ba4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414a2ba4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Pensamento computacional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Leonardo Soares e Silva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Decomposiç</a:t>
            </a:r>
            <a:r>
              <a:rPr lang="pt-BR"/>
              <a:t>ão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Dividir um problema</a:t>
            </a:r>
            <a:r>
              <a:rPr lang="pt-BR"/>
              <a:t> ou tarefa grande em componentes </a:t>
            </a:r>
            <a:r>
              <a:rPr b="1" lang="pt-BR"/>
              <a:t>menores</a:t>
            </a:r>
            <a:r>
              <a:rPr lang="pt-BR"/>
              <a:t> que são </a:t>
            </a:r>
            <a:r>
              <a:rPr b="1" lang="pt-BR"/>
              <a:t>mais fáceis</a:t>
            </a:r>
            <a:r>
              <a:rPr lang="pt-BR"/>
              <a:t> de entender e resolver.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Ao resolver cada uma dos subproblemas, chegamos à solução do problema maior.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decomposiç</a:t>
            </a:r>
            <a:r>
              <a:rPr lang="pt-BR"/>
              <a:t>ão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025" y="1853850"/>
            <a:ext cx="6375951" cy="29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decomposição para a festa de anivers</a:t>
            </a:r>
            <a:r>
              <a:rPr lang="pt-BR"/>
              <a:t>ário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Organizar as comidas da festa;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Organizar as bebidas da festa;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Gerenciar convidados;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Espaço da festa;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Mapear o planeta terra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909" y="1853850"/>
            <a:ext cx="4680981" cy="297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Mapear o planeta terra: coletar dados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50" y="1783125"/>
            <a:ext cx="6987199" cy="318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Mapear o planeta terra: unir os dados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425" y="1909150"/>
            <a:ext cx="7087151" cy="32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Mapear o planeta terra: funcionalidade de pesquisa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675" y="2411050"/>
            <a:ext cx="2779911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Mapear o planeta terra: funcionalidade de zoom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0" y="2109675"/>
            <a:ext cx="4426399" cy="25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725" y="2109671"/>
            <a:ext cx="4426399" cy="251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 de padr</a:t>
            </a:r>
            <a:r>
              <a:rPr lang="pt-BR"/>
              <a:t>ões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Permite </a:t>
            </a:r>
            <a:r>
              <a:rPr b="1" lang="pt-BR"/>
              <a:t>encontrar semelhanças</a:t>
            </a:r>
            <a:r>
              <a:rPr lang="pt-BR"/>
              <a:t> entre problemas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Torna o problema mais f</a:t>
            </a:r>
            <a:r>
              <a:rPr lang="pt-BR"/>
              <a:t>ácil de ser resolvido por meio do reaproveitamento de soluções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reconhecimento de padr</a:t>
            </a:r>
            <a:r>
              <a:rPr lang="pt-BR"/>
              <a:t>ões</a:t>
            </a:r>
            <a:r>
              <a:rPr lang="pt-BR"/>
              <a:t> para a festa de aniversário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pt-BR"/>
              <a:t>Organizar as comidas da festa;</a:t>
            </a:r>
            <a:endParaRPr b="1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pt-BR"/>
              <a:t>Organizar as bebidas da festa;</a:t>
            </a:r>
            <a:endParaRPr b="1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Gerenciar convidados;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Espaço da festa;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476" y="1974500"/>
            <a:ext cx="3070577" cy="204802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5964011" y="4143175"/>
            <a:ext cx="16395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Ir ao supermercado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aprendemos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H</a:t>
            </a:r>
            <a:r>
              <a:rPr lang="pt-BR"/>
              <a:t>á um aumento no uso de softwares em todo o mundo;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Utilizar computadores permite: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Resolver problemas mais rápido;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Reduzir erros;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Armazenar mais informações e por mais tempo;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Comunicar-se com todo o planeta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reconhecimento de padrões para a festa de aniversário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Organizar as comidas da festa;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Organizar as bebidas da festa;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pt-BR"/>
              <a:t>Gerenciar convidados;</a:t>
            </a:r>
            <a:endParaRPr b="1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pt-BR"/>
              <a:t>Espaço da festa;</a:t>
            </a:r>
            <a:endParaRPr b="1"/>
          </a:p>
        </p:txBody>
      </p:sp>
      <p:sp>
        <p:nvSpPr>
          <p:cNvPr id="214" name="Google Shape;214;p32"/>
          <p:cNvSpPr txBox="1"/>
          <p:nvPr/>
        </p:nvSpPr>
        <p:spPr>
          <a:xfrm>
            <a:off x="6018411" y="4114975"/>
            <a:ext cx="16395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Ligação telefônica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325" y="1853862"/>
            <a:ext cx="3391651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do Google Earth: organizar as fotos do sat</a:t>
            </a:r>
            <a:r>
              <a:rPr lang="pt-BR"/>
              <a:t>élite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625" y="2389575"/>
            <a:ext cx="5809450" cy="20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017" y="2153425"/>
            <a:ext cx="1112017" cy="2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2884825" y="4703700"/>
            <a:ext cx="429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Padrão que se repete para cada foto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</a:t>
            </a:r>
            <a:r>
              <a:rPr lang="pt-BR"/>
              <a:t>ão e abstração de dados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Determinar quais </a:t>
            </a:r>
            <a:r>
              <a:rPr b="1" lang="pt-BR"/>
              <a:t>caracter</a:t>
            </a:r>
            <a:r>
              <a:rPr b="1" lang="pt-BR"/>
              <a:t>ísticas</a:t>
            </a:r>
            <a:r>
              <a:rPr lang="pt-BR"/>
              <a:t> do problema são </a:t>
            </a:r>
            <a:r>
              <a:rPr b="1" lang="pt-BR"/>
              <a:t>importantes</a:t>
            </a:r>
            <a:r>
              <a:rPr lang="pt-BR"/>
              <a:t> e filtrar quais não são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Utilizar esta informação para representar o que iremos resolver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abstraç</a:t>
            </a:r>
            <a:r>
              <a:rPr lang="pt-BR"/>
              <a:t>ão</a:t>
            </a:r>
            <a:r>
              <a:rPr lang="pt-BR"/>
              <a:t> para a festa de aniversário</a:t>
            </a:r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729450" y="2078875"/>
            <a:ext cx="3914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Organizar as comidas da festa;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Organizar as bebidas da festa;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Gerenciar convidados;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Espaço da festa;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801725" y="2944475"/>
            <a:ext cx="842400" cy="1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38" name="Google Shape;238;p35"/>
          <p:cNvGraphicFramePr/>
          <p:nvPr/>
        </p:nvGraphicFramePr>
        <p:xfrm>
          <a:off x="4925650" y="248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{7C88D33A-09CD-4595-852F-44063DB4B999}</a:tableStyleId>
              </a:tblPr>
              <a:tblGrid>
                <a:gridCol w="1979575"/>
                <a:gridCol w="197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Importante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N</a:t>
                      </a:r>
                      <a:r>
                        <a:rPr b="1" lang="pt-BR"/>
                        <a:t>ão importante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Nome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Cor favorita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Telefone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Tamanho do p</a:t>
                      </a:r>
                      <a:r>
                        <a:rPr lang="pt-BR"/>
                        <a:t>é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abstração para o Google Earth</a:t>
            </a:r>
            <a:endParaRPr/>
          </a:p>
        </p:txBody>
      </p:sp>
      <p:graphicFrame>
        <p:nvGraphicFramePr>
          <p:cNvPr id="244" name="Google Shape;244;p36"/>
          <p:cNvGraphicFramePr/>
          <p:nvPr/>
        </p:nvGraphicFramePr>
        <p:xfrm>
          <a:off x="2592425" y="243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{7C88D33A-09CD-4595-852F-44063DB4B999}</a:tableStyleId>
              </a:tblPr>
              <a:tblGrid>
                <a:gridCol w="1979575"/>
                <a:gridCol w="197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Importante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Não importante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Fotografia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Fot</a:t>
                      </a:r>
                      <a:r>
                        <a:rPr lang="pt-BR"/>
                        <a:t>ógrafo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Localizaç</a:t>
                      </a:r>
                      <a:r>
                        <a:rPr lang="pt-BR"/>
                        <a:t>ão (lat e long)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Tipo de m</a:t>
                      </a:r>
                      <a:r>
                        <a:rPr lang="pt-BR"/>
                        <a:t>áquina que tirou a foto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</a:t>
                      </a:r>
                      <a:r>
                        <a:rPr lang="pt-BR"/>
                        <a:t>ível de zoom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aprendemos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A programação é feita por meio de uma linguagem de programação;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A organização do nosso código segue um processo “lógico”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Aprendemos que a sequ</a:t>
            </a:r>
            <a:r>
              <a:rPr lang="pt-BR"/>
              <a:t>ência das nossas ações é importante para definir o que o nosso programa fará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aprender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Compreender sobre o conceito de Pensamento computacional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Identificar as etapas envolvidas na criaç</a:t>
            </a:r>
            <a:r>
              <a:rPr lang="pt-BR"/>
              <a:t>ão de códigos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Aprender sobre conceitos bases da programação: variáveis, operações matemáticas, condições, eventos e repetições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Pensamento computacional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pensamento computacional é uma </a:t>
            </a:r>
            <a:r>
              <a:rPr b="1" lang="pt-BR"/>
              <a:t>abordagem</a:t>
            </a:r>
            <a:r>
              <a:rPr lang="pt-BR"/>
              <a:t> para </a:t>
            </a:r>
            <a:r>
              <a:rPr b="1" lang="pt-BR"/>
              <a:t>resolver problemas</a:t>
            </a:r>
            <a:r>
              <a:rPr lang="pt-BR"/>
              <a:t> de forma lógica e estruturada, que envolve a </a:t>
            </a:r>
            <a:r>
              <a:rPr b="1" lang="pt-BR"/>
              <a:t>aplicação de conceitos e técnicas</a:t>
            </a:r>
            <a:r>
              <a:rPr lang="pt-BR"/>
              <a:t> </a:t>
            </a:r>
            <a:r>
              <a:rPr b="1" lang="pt-BR"/>
              <a:t>da computação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</a:t>
            </a:r>
            <a:r>
              <a:rPr lang="pt-BR"/>
              <a:t>ância do pensamento computacional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Nos permite entender </a:t>
            </a:r>
            <a:r>
              <a:rPr b="1" lang="pt-BR"/>
              <a:t>como</a:t>
            </a:r>
            <a:r>
              <a:rPr lang="pt-BR"/>
              <a:t> construir soluções para problemas por meio de computadores;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Importância do pensamento computacional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Nos permite entender </a:t>
            </a:r>
            <a:r>
              <a:rPr b="1" lang="pt-BR"/>
              <a:t>como</a:t>
            </a:r>
            <a:r>
              <a:rPr lang="pt-BR"/>
              <a:t> construir soluções para problemas por meio de computadores;</a:t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963500" y="2694000"/>
            <a:ext cx="2340600" cy="175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Lato"/>
                <a:ea typeface="Lato"/>
                <a:cs typeface="Lato"/>
                <a:sym typeface="Lato"/>
              </a:rPr>
              <a:t>Solução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Lato"/>
                <a:ea typeface="Lato"/>
                <a:cs typeface="Lato"/>
                <a:sym typeface="Lato"/>
              </a:rPr>
              <a:t>computacional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1080900" y="2959400"/>
            <a:ext cx="2102112" cy="138056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Problema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3689925" y="3396900"/>
            <a:ext cx="1878600" cy="3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Transformação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Importância do pensamento computacional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Nos permite entender </a:t>
            </a:r>
            <a:r>
              <a:rPr b="1" lang="pt-BR"/>
              <a:t>como</a:t>
            </a:r>
            <a:r>
              <a:rPr lang="pt-BR"/>
              <a:t> construir soluções para problemas por meio de computadores;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Focado em como um computador pode processar a solução de um problema.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Pilares do pensamento computacional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Decomposição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Dividir um problema complexo em partes menores e mais gerenciáveis.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Reconhecimento de Padrões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Identificar similaridades ou tendências entre problemas ou processos.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Abstração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Focar nas informações mais importantes, ignorando detalhes desnecessários.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Algoritmos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Criar uma sequência de passos para resolver problemas de forma sistemática.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